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327" r:id="rId3"/>
    <p:sldId id="257" r:id="rId4"/>
    <p:sldId id="263" r:id="rId5"/>
    <p:sldId id="261" r:id="rId6"/>
    <p:sldId id="267" r:id="rId7"/>
    <p:sldId id="268" r:id="rId8"/>
    <p:sldId id="273" r:id="rId9"/>
    <p:sldId id="272" r:id="rId10"/>
    <p:sldId id="275" r:id="rId11"/>
    <p:sldId id="269" r:id="rId12"/>
    <p:sldId id="278" r:id="rId13"/>
    <p:sldId id="290" r:id="rId14"/>
    <p:sldId id="296" r:id="rId15"/>
    <p:sldId id="315" r:id="rId16"/>
    <p:sldId id="316" r:id="rId17"/>
    <p:sldId id="321" r:id="rId18"/>
    <p:sldId id="317" r:id="rId19"/>
    <p:sldId id="284" r:id="rId20"/>
    <p:sldId id="312" r:id="rId21"/>
    <p:sldId id="320" r:id="rId22"/>
    <p:sldId id="319" r:id="rId23"/>
    <p:sldId id="301" r:id="rId24"/>
    <p:sldId id="302" r:id="rId25"/>
    <p:sldId id="303" r:id="rId26"/>
    <p:sldId id="304" r:id="rId27"/>
    <p:sldId id="323" r:id="rId28"/>
    <p:sldId id="306" r:id="rId29"/>
    <p:sldId id="307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46" autoAdjust="0"/>
    <p:restoredTop sz="96528" autoAdjust="0"/>
  </p:normalViewPr>
  <p:slideViewPr>
    <p:cSldViewPr>
      <p:cViewPr>
        <p:scale>
          <a:sx n="59" d="100"/>
          <a:sy n="59" d="100"/>
        </p:scale>
        <p:origin x="-1608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F1155-8778-4002-82DD-C970C714454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6CFBA-B815-4AAC-9CB3-2B0E35241DB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50A5C-3506-4DD5-A820-696B01783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28F59-B7A8-47E6-95B9-11214985896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8B0D4-BCAE-4556-83BD-EE5221EAD97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58144-E7EE-469E-8CA9-C84D833D985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94F58-5EFC-4C3A-95C4-C070817613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94A07-6CBC-45A3-852D-1C1F1C9DD99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1411C-C72E-42FA-9AE1-CE9904D086C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3AF76-429A-42DD-AB9F-CB071D30A7C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39E26-FD4A-456C-B29F-E55B8A6CD09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lo stile del titolo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FACA88D5-24DE-4929-971D-F0FBEA51B86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5"/>
          <p:cNvGrpSpPr>
            <a:grpSpLocks/>
          </p:cNvGrpSpPr>
          <p:nvPr/>
        </p:nvGrpSpPr>
        <p:grpSpPr bwMode="auto">
          <a:xfrm>
            <a:off x="1373188" y="942975"/>
            <a:ext cx="6750050" cy="5022850"/>
            <a:chOff x="3876" y="2738"/>
            <a:chExt cx="1241" cy="1020"/>
          </a:xfrm>
        </p:grpSpPr>
        <p:graphicFrame>
          <p:nvGraphicFramePr>
            <p:cNvPr id="1026" name="Object 6"/>
            <p:cNvGraphicFramePr>
              <a:graphicFrameLocks noChangeAspect="1"/>
            </p:cNvGraphicFramePr>
            <p:nvPr/>
          </p:nvGraphicFramePr>
          <p:xfrm>
            <a:off x="3876" y="2738"/>
            <a:ext cx="1241" cy="510"/>
          </p:xfrm>
          <a:graphic>
            <a:graphicData uri="http://schemas.openxmlformats.org/presentationml/2006/ole">
              <p:oleObj spid="_x0000_s1026" name="Fotografia di Photo Editor " r:id="rId3" imgW="1952898" imgH="809738" progId="">
                <p:embed/>
              </p:oleObj>
            </a:graphicData>
          </a:graphic>
        </p:graphicFrame>
        <p:graphicFrame>
          <p:nvGraphicFramePr>
            <p:cNvPr id="1027" name="Object 7"/>
            <p:cNvGraphicFramePr>
              <a:graphicFrameLocks noChangeAspect="1"/>
            </p:cNvGraphicFramePr>
            <p:nvPr/>
          </p:nvGraphicFramePr>
          <p:xfrm>
            <a:off x="3879" y="3248"/>
            <a:ext cx="1230" cy="510"/>
          </p:xfrm>
          <a:graphic>
            <a:graphicData uri="http://schemas.openxmlformats.org/presentationml/2006/ole">
              <p:oleObj spid="_x0000_s1027" name="Fotografia di Photo Editor " r:id="rId4" imgW="1952898" imgH="809738" progId="">
                <p:embed/>
              </p:oleObj>
            </a:graphicData>
          </a:graphic>
        </p:graphicFrame>
      </p:grpSp>
      <p:sp>
        <p:nvSpPr>
          <p:cNvPr id="102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55576" y="1196752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CC"/>
                </a:solidFill>
              </a:rPr>
              <a:t>Fiscal policy and sovereign debt crisis in the EU</a:t>
            </a:r>
            <a:endParaRPr lang="en-GB" dirty="0" smtClean="0">
              <a:solidFill>
                <a:srgbClr val="0000CC"/>
              </a:solidFill>
            </a:endParaRP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it-IT" dirty="0" smtClean="0"/>
              <a:t>Francesco </a:t>
            </a:r>
            <a:r>
              <a:rPr lang="it-IT" dirty="0" err="1" smtClean="0"/>
              <a:t>Passarelli</a:t>
            </a:r>
            <a:endParaRPr lang="it-IT" dirty="0" smtClean="0"/>
          </a:p>
          <a:p>
            <a:pPr marL="0" indent="0" algn="ctr" eaLnBrk="1" hangingPunct="1">
              <a:buFontTx/>
              <a:buNone/>
            </a:pPr>
            <a:r>
              <a:rPr lang="it-IT" sz="2400" dirty="0" err="1" smtClean="0"/>
              <a:t>University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Teramo</a:t>
            </a:r>
            <a:br>
              <a:rPr lang="it-IT" sz="2400" dirty="0" smtClean="0"/>
            </a:br>
            <a:r>
              <a:rPr lang="it-IT" sz="2400" dirty="0" smtClean="0"/>
              <a:t>and</a:t>
            </a:r>
            <a:br>
              <a:rPr lang="it-IT" sz="2400" dirty="0" smtClean="0"/>
            </a:br>
            <a:r>
              <a:rPr lang="it-IT" sz="2400" dirty="0" smtClean="0"/>
              <a:t>Bocconi </a:t>
            </a:r>
            <a:r>
              <a:rPr lang="it-IT" sz="2400" dirty="0" err="1" smtClean="0"/>
              <a:t>University</a:t>
            </a:r>
            <a:endParaRPr lang="it-IT" sz="24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The 2005 </a:t>
            </a:r>
            <a:r>
              <a:rPr lang="en-US" smtClean="0"/>
              <a:t>reform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Medium </a:t>
            </a:r>
            <a:r>
              <a:rPr lang="en-US" dirty="0" smtClean="0"/>
              <a:t>term objectives of close to surplus balances </a:t>
            </a:r>
            <a:r>
              <a:rPr lang="en-US" dirty="0" smtClean="0"/>
              <a:t>differentiated </a:t>
            </a:r>
            <a:r>
              <a:rPr lang="en-US" dirty="0" smtClean="0"/>
              <a:t>by countries</a:t>
            </a:r>
          </a:p>
          <a:p>
            <a:pPr eaLnBrk="1" hangingPunct="1"/>
            <a:r>
              <a:rPr lang="en-US" dirty="0" smtClean="0"/>
              <a:t>Transitory elements (structural reforms) </a:t>
            </a:r>
            <a:r>
              <a:rPr lang="en-US" dirty="0" smtClean="0"/>
              <a:t>taken </a:t>
            </a:r>
            <a:r>
              <a:rPr lang="en-US" dirty="0" smtClean="0"/>
              <a:t>into account</a:t>
            </a:r>
          </a:p>
          <a:p>
            <a:pPr eaLnBrk="1" hangingPunct="1"/>
            <a:r>
              <a:rPr lang="en-US" dirty="0" smtClean="0"/>
              <a:t>Annual adjustments of 0.5</a:t>
            </a:r>
            <a:r>
              <a:rPr lang="en-US" dirty="0" smtClean="0"/>
              <a:t>%. </a:t>
            </a:r>
            <a:r>
              <a:rPr lang="en-US" dirty="0" smtClean="0"/>
              <a:t>The effort will be stronger during expansions</a:t>
            </a:r>
          </a:p>
          <a:p>
            <a:pPr eaLnBrk="1" hangingPunct="1"/>
            <a:endParaRPr lang="it-IT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pPr eaLnBrk="1" hangingPunct="1"/>
            <a:r>
              <a:rPr lang="it-IT" dirty="0" err="1" smtClean="0"/>
              <a:t>Results</a:t>
            </a:r>
            <a:endParaRPr lang="en-US" dirty="0" smtClean="0"/>
          </a:p>
        </p:txBody>
      </p:sp>
      <p:pic>
        <p:nvPicPr>
          <p:cNvPr id="1536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195" y="908720"/>
            <a:ext cx="8442261" cy="5928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The 2010 debt crisis</a:t>
            </a:r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		2007 		2011 Forecast 		Difference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Austria 	62% 		82% 			20%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France	70% 		99% 			29%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Germany 	65% 		85% 			20%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Greece 	104% 		130% 			26%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Ireland	</a:t>
            </a:r>
            <a:r>
              <a:rPr lang="en-US" dirty="0" smtClean="0"/>
              <a:t>28% </a:t>
            </a:r>
            <a:r>
              <a:rPr lang="en-US" dirty="0" smtClean="0"/>
              <a:t>		93% 			65%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Italy		112% 		130% 			18%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Japan	167% 		204% 			37%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Netherlands	52% 		82% 			30%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Portugal	71% 		97% 			26%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Spain	42% 		74% 			32%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UK		 47% 		94% 			47%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USA		62% 		100% 			38%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Asia</a:t>
            </a:r>
            <a:r>
              <a:rPr lang="en-US" b="1" baseline="30000" dirty="0" smtClean="0"/>
              <a:t>	</a:t>
            </a:r>
            <a:r>
              <a:rPr lang="en-US" dirty="0" smtClean="0"/>
              <a:t>	37% 		41% 			   3%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Central Eur.	23% 		29% 			   6%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Latin Am.	41% 		35%			 -6%</a:t>
            </a:r>
            <a:endParaRPr lang="it-IT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Public debt in % of GDP 2010</a:t>
            </a:r>
          </a:p>
        </p:txBody>
      </p:sp>
      <p:pic>
        <p:nvPicPr>
          <p:cNvPr id="24579" name="Segnaposto contenuto 3" descr="800px-Public_debt_percent_gdp_world_map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4775" y="2100263"/>
            <a:ext cx="8894763" cy="41148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Causes</a:t>
            </a:r>
            <a:endParaRPr lang="it-IT" dirty="0" smtClean="0"/>
          </a:p>
        </p:txBody>
      </p:sp>
      <p:sp>
        <p:nvSpPr>
          <p:cNvPr id="3174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Easy </a:t>
            </a:r>
            <a:r>
              <a:rPr lang="en-US" dirty="0" smtClean="0"/>
              <a:t>credit conditions </a:t>
            </a:r>
          </a:p>
          <a:p>
            <a:r>
              <a:rPr lang="en-US" dirty="0" smtClean="0"/>
              <a:t>Real-estate bubbles</a:t>
            </a:r>
          </a:p>
          <a:p>
            <a:r>
              <a:rPr lang="en-US" dirty="0" smtClean="0"/>
              <a:t>International </a:t>
            </a:r>
            <a:r>
              <a:rPr lang="en-US" dirty="0" smtClean="0"/>
              <a:t>trade imbalances </a:t>
            </a:r>
          </a:p>
          <a:p>
            <a:r>
              <a:rPr lang="en-US" dirty="0" smtClean="0"/>
              <a:t>Free riding</a:t>
            </a:r>
          </a:p>
          <a:p>
            <a:r>
              <a:rPr lang="en-US" dirty="0" smtClean="0"/>
              <a:t>Fiscal </a:t>
            </a:r>
            <a:r>
              <a:rPr lang="en-US" dirty="0" smtClean="0"/>
              <a:t>policy choices</a:t>
            </a:r>
          </a:p>
          <a:p>
            <a:r>
              <a:rPr lang="en-US" dirty="0" smtClean="0"/>
              <a:t>Bailout of troubled banking</a:t>
            </a:r>
            <a:endParaRPr lang="it-IT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Domestic credit </a:t>
            </a:r>
            <a:r>
              <a:rPr lang="it-IT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boom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5589240"/>
            <a:ext cx="8229600" cy="1036712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key predictor of a banking crisis is the scale of the preceding credit boom</a:t>
            </a:r>
            <a:endParaRPr lang="it-IT" sz="2800" dirty="0"/>
          </a:p>
        </p:txBody>
      </p:sp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196752"/>
            <a:ext cx="7128792" cy="4292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Current</a:t>
            </a:r>
            <a:r>
              <a:rPr lang="it-IT" dirty="0" smtClean="0"/>
              <a:t> account </a:t>
            </a:r>
            <a:r>
              <a:rPr lang="it-IT" dirty="0" err="1" smtClean="0"/>
              <a:t>imbalances</a:t>
            </a:r>
            <a:endParaRPr lang="it-IT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8729" y="1412776"/>
            <a:ext cx="6833631" cy="3834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Asymmetric</a:t>
            </a:r>
            <a:r>
              <a:rPr lang="it-IT" dirty="0" smtClean="0"/>
              <a:t> impact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global financial shock disproportionately affected countries with the greatest </a:t>
            </a:r>
            <a:r>
              <a:rPr lang="it-IT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reliance</a:t>
            </a:r>
            <a:r>
              <a:rPr lang="it-IT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</a:t>
            </a:r>
            <a:r>
              <a:rPr lang="it-IT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external</a:t>
            </a:r>
            <a:r>
              <a:rPr lang="it-IT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funding</a:t>
            </a:r>
            <a:endParaRPr lang="it-IT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it-IT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Sharp </a:t>
            </a:r>
            <a:r>
              <a:rPr lang="it-IT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current</a:t>
            </a:r>
            <a:r>
              <a:rPr lang="it-IT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account reversals and expenditure reductions between 2008 –2010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Sustainability</a:t>
            </a:r>
            <a:r>
              <a:rPr lang="it-IT" dirty="0" smtClean="0"/>
              <a:t> and the Euro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Fiscal policy became less countercyclical after the </a:t>
            </a:r>
            <a:r>
              <a:rPr lang="it-IT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euro</a:t>
            </a:r>
            <a:endParaRPr lang="it-IT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euro periphery: a major reassessment among investors of the sustainability of credit growth and large </a:t>
            </a:r>
            <a:r>
              <a:rPr lang="it-IT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external</a:t>
            </a:r>
            <a:r>
              <a:rPr lang="it-IT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deficits</a:t>
            </a:r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olo 1"/>
          <p:cNvSpPr>
            <a:spLocks noGrp="1"/>
          </p:cNvSpPr>
          <p:nvPr>
            <p:ph type="title"/>
          </p:nvPr>
        </p:nvSpPr>
        <p:spPr>
          <a:xfrm>
            <a:off x="5029200" y="260648"/>
            <a:ext cx="4114800" cy="3240360"/>
          </a:xfrm>
        </p:spPr>
        <p:txBody>
          <a:bodyPr/>
          <a:lstStyle/>
          <a:p>
            <a:r>
              <a:rPr lang="it-IT" dirty="0" smtClean="0"/>
              <a:t>Public </a:t>
            </a:r>
            <a:r>
              <a:rPr lang="it-IT" dirty="0" err="1" smtClean="0"/>
              <a:t>Deficits</a:t>
            </a:r>
            <a:endParaRPr lang="it-IT" dirty="0" smtClean="0"/>
          </a:p>
        </p:txBody>
      </p:sp>
      <p:pic>
        <p:nvPicPr>
          <p:cNvPr id="26629" name="Picture 5" descr="File:Goverment surplus or deficit since 2001 (piiggs and US).sv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6517"/>
            <a:ext cx="4464496" cy="63824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free-rider</a:t>
            </a:r>
            <a:r>
              <a:rPr lang="it-IT" dirty="0" smtClean="0"/>
              <a:t> </a:t>
            </a:r>
            <a:r>
              <a:rPr lang="it-IT" dirty="0" err="1" smtClean="0"/>
              <a:t>problem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a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currency union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governments have strong incentives to bail out a country that borrows excessively</a:t>
            </a:r>
          </a:p>
          <a:p>
            <a:r>
              <a:rPr lang="en-US" dirty="0" smtClean="0"/>
              <a:t>Two ways to solve this:</a:t>
            </a:r>
          </a:p>
          <a:p>
            <a:pPr lvl="1">
              <a:buNone/>
            </a:pPr>
            <a:r>
              <a:rPr lang="en-US" dirty="0" smtClean="0"/>
              <a:t>1. The Stability Pact</a:t>
            </a:r>
          </a:p>
          <a:p>
            <a:pPr lvl="1">
              <a:buNone/>
            </a:pPr>
            <a:r>
              <a:rPr lang="en-US" dirty="0" smtClean="0"/>
              <a:t>2. The no-bailout clause</a:t>
            </a:r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olo 1"/>
          <p:cNvSpPr>
            <a:spLocks noGrp="1"/>
          </p:cNvSpPr>
          <p:nvPr>
            <p:ph type="title"/>
          </p:nvPr>
        </p:nvSpPr>
        <p:spPr>
          <a:xfrm>
            <a:off x="6757988" y="260350"/>
            <a:ext cx="2386012" cy="1143000"/>
          </a:xfrm>
        </p:spPr>
        <p:txBody>
          <a:bodyPr/>
          <a:lstStyle/>
          <a:p>
            <a:r>
              <a:rPr lang="it-IT" smtClean="0"/>
              <a:t>Ratings</a:t>
            </a:r>
          </a:p>
        </p:txBody>
      </p:sp>
      <p:pic>
        <p:nvPicPr>
          <p:cNvPr id="37891" name="Picture 2" descr="C:\Franc1\lavoro-pig\664PX-~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88913"/>
            <a:ext cx="6875463" cy="6213475"/>
          </a:xfr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Multiple </a:t>
            </a:r>
            <a:r>
              <a:rPr lang="it-IT" dirty="0" err="1" smtClean="0"/>
              <a:t>equilibria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 sovereign debt can give rise to self-fulfilling speculative attacks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European Central Bank’s program to purchase sovereign bonds can also be viewed as a way to reduce the risk of the “bad”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equilibria</a:t>
            </a:r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it-IT" dirty="0" err="1" smtClean="0"/>
              <a:t>Spreads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2400" dirty="0" smtClean="0"/>
              <a:t>(</a:t>
            </a:r>
            <a:r>
              <a:rPr lang="it-IT" sz="2400" dirty="0" smtClean="0"/>
              <a:t>Philip R. </a:t>
            </a:r>
            <a:r>
              <a:rPr lang="it-IT" sz="2400" dirty="0" smtClean="0"/>
              <a:t>Lane, JEP, 2012)</a:t>
            </a:r>
            <a:endParaRPr lang="it-IT" dirty="0"/>
          </a:p>
        </p:txBody>
      </p:sp>
      <p:pic>
        <p:nvPicPr>
          <p:cNvPr id="645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51983"/>
            <a:ext cx="9144000" cy="550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European</a:t>
            </a:r>
            <a:r>
              <a:rPr lang="it-IT" dirty="0" smtClean="0"/>
              <a:t> Financial </a:t>
            </a:r>
            <a:r>
              <a:rPr lang="it-IT" dirty="0" err="1" smtClean="0"/>
              <a:t>Stability</a:t>
            </a:r>
            <a:r>
              <a:rPr lang="it-IT" dirty="0" smtClean="0"/>
              <a:t> </a:t>
            </a:r>
            <a:r>
              <a:rPr lang="it-IT" dirty="0" err="1" smtClean="0"/>
              <a:t>Facility</a:t>
            </a:r>
            <a:r>
              <a:rPr lang="it-IT" dirty="0" smtClean="0"/>
              <a:t> (EFSF)</a:t>
            </a:r>
          </a:p>
        </p:txBody>
      </p:sp>
      <p:sp>
        <p:nvSpPr>
          <p:cNvPr id="4096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r>
              <a:rPr lang="en-US" sz="2400" dirty="0" smtClean="0"/>
              <a:t>May </a:t>
            </a:r>
            <a:r>
              <a:rPr lang="en-US" sz="2400" dirty="0" smtClean="0"/>
              <a:t>2010: </a:t>
            </a:r>
            <a:r>
              <a:rPr lang="en-US" sz="2400" dirty="0" smtClean="0"/>
              <a:t>preserving </a:t>
            </a:r>
            <a:r>
              <a:rPr lang="en-US" sz="2400" dirty="0" smtClean="0"/>
              <a:t>financial stability in Europe </a:t>
            </a:r>
          </a:p>
          <a:p>
            <a:r>
              <a:rPr lang="en-US" sz="2400" dirty="0" smtClean="0"/>
              <a:t>EFSF </a:t>
            </a:r>
            <a:r>
              <a:rPr lang="en-US" sz="2400" dirty="0" smtClean="0"/>
              <a:t>can issue bonds </a:t>
            </a:r>
            <a:r>
              <a:rPr lang="en-US" sz="2400" dirty="0" smtClean="0"/>
              <a:t>on </a:t>
            </a:r>
            <a:r>
              <a:rPr lang="en-US" sz="2400" dirty="0" smtClean="0"/>
              <a:t>the market </a:t>
            </a:r>
          </a:p>
          <a:p>
            <a:r>
              <a:rPr lang="en-US" sz="2400" dirty="0" smtClean="0"/>
              <a:t>provides financial assistance to </a:t>
            </a:r>
            <a:r>
              <a:rPr lang="en-US" sz="2400" dirty="0" err="1" smtClean="0"/>
              <a:t>eurozone</a:t>
            </a:r>
            <a:r>
              <a:rPr lang="en-US" sz="2400" dirty="0" smtClean="0"/>
              <a:t> states in difficulty. </a:t>
            </a:r>
          </a:p>
          <a:p>
            <a:r>
              <a:rPr lang="en-US" sz="2400" dirty="0" smtClean="0"/>
              <a:t>e</a:t>
            </a:r>
            <a:r>
              <a:rPr lang="en-US" sz="2400" dirty="0" smtClean="0"/>
              <a:t>missions </a:t>
            </a:r>
            <a:r>
              <a:rPr lang="en-US" sz="2400" dirty="0" smtClean="0"/>
              <a:t>are backed by guarantees given by the euro area member states in proportion to their share in the paid-up capital of the ECB</a:t>
            </a:r>
          </a:p>
          <a:p>
            <a:r>
              <a:rPr lang="en-US" sz="2400" dirty="0" smtClean="0"/>
              <a:t>November 2011: </a:t>
            </a:r>
            <a:r>
              <a:rPr lang="en-US" sz="2400" dirty="0" smtClean="0"/>
              <a:t>members agreed to expand the EFSF </a:t>
            </a:r>
            <a:endParaRPr lang="it-IT" sz="24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European Financial Stabilisation Mechanism</a:t>
            </a:r>
            <a:endParaRPr lang="it-IT" smtClean="0"/>
          </a:p>
        </p:txBody>
      </p:sp>
      <p:sp>
        <p:nvSpPr>
          <p:cNvPr id="41987" name="Segnaposto contenuto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/>
          <a:lstStyle/>
          <a:p>
            <a:r>
              <a:rPr lang="en-US" dirty="0" smtClean="0"/>
              <a:t>January </a:t>
            </a:r>
            <a:r>
              <a:rPr lang="en-US" dirty="0" smtClean="0"/>
              <a:t>2011:  </a:t>
            </a:r>
            <a:r>
              <a:rPr lang="en-US" dirty="0" smtClean="0"/>
              <a:t>emergency </a:t>
            </a:r>
            <a:r>
              <a:rPr lang="en-US" dirty="0" smtClean="0"/>
              <a:t>funding </a:t>
            </a:r>
            <a:r>
              <a:rPr lang="en-US" dirty="0" err="1" smtClean="0"/>
              <a:t>programme</a:t>
            </a:r>
            <a:r>
              <a:rPr lang="en-US" dirty="0" smtClean="0"/>
              <a:t> </a:t>
            </a:r>
          </a:p>
          <a:p>
            <a:r>
              <a:rPr lang="en-US" dirty="0" smtClean="0"/>
              <a:t>f</a:t>
            </a:r>
            <a:r>
              <a:rPr lang="en-US" dirty="0" smtClean="0"/>
              <a:t>unds </a:t>
            </a:r>
            <a:r>
              <a:rPr lang="en-US" dirty="0" smtClean="0"/>
              <a:t>raised on the financial markets and guaranteed by the European Commission </a:t>
            </a:r>
          </a:p>
          <a:p>
            <a:r>
              <a:rPr lang="en-US" dirty="0" smtClean="0"/>
              <a:t>t</a:t>
            </a:r>
            <a:r>
              <a:rPr lang="en-US" dirty="0" smtClean="0"/>
              <a:t>he EU budget is </a:t>
            </a:r>
            <a:r>
              <a:rPr lang="en-US" dirty="0" smtClean="0"/>
              <a:t>used as collateral</a:t>
            </a:r>
            <a:endParaRPr lang="it-IT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ECB </a:t>
            </a:r>
            <a:r>
              <a:rPr lang="it-IT" dirty="0" err="1" smtClean="0"/>
              <a:t>intervention</a:t>
            </a:r>
            <a:endParaRPr lang="it-IT" dirty="0" smtClean="0"/>
          </a:p>
        </p:txBody>
      </p:sp>
      <p:sp>
        <p:nvSpPr>
          <p:cNvPr id="4301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Since May 2010:</a:t>
            </a:r>
          </a:p>
          <a:p>
            <a:r>
              <a:rPr lang="en-US" sz="2800" dirty="0" smtClean="0"/>
              <a:t>open market operations buying government and private debt securities, (€219.5 billion by February 2012) </a:t>
            </a:r>
          </a:p>
          <a:p>
            <a:r>
              <a:rPr lang="en-US" sz="2800" dirty="0" smtClean="0"/>
              <a:t>it simultaneously absorbed the same amount of liquidity to prevent a rise in inflation</a:t>
            </a:r>
          </a:p>
          <a:p>
            <a:r>
              <a:rPr lang="en-US" sz="2800" dirty="0" smtClean="0"/>
              <a:t>It reactivated the dollar swap lines</a:t>
            </a:r>
            <a:r>
              <a:rPr lang="en-US" sz="2800" baseline="30000" dirty="0" smtClean="0"/>
              <a:t> </a:t>
            </a:r>
            <a:r>
              <a:rPr lang="en-US" sz="2800" dirty="0" smtClean="0"/>
              <a:t>with Federal Reserve support.</a:t>
            </a:r>
            <a:endParaRPr lang="it-IT" sz="280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The ECB intervention</a:t>
            </a:r>
          </a:p>
        </p:txBody>
      </p:sp>
      <p:sp>
        <p:nvSpPr>
          <p:cNvPr id="4505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regarding the necessary credit rating for loan deposits.</a:t>
            </a:r>
          </a:p>
          <a:p>
            <a:r>
              <a:rPr lang="en-US" dirty="0" smtClean="0"/>
              <a:t>All new debt issued or guaranteed by the </a:t>
            </a:r>
            <a:r>
              <a:rPr lang="en-US" dirty="0" smtClean="0"/>
              <a:t>government, </a:t>
            </a:r>
            <a:r>
              <a:rPr lang="en-US" dirty="0" smtClean="0"/>
              <a:t>is accepted as collateral, regardless of the nation's credit rating.</a:t>
            </a:r>
          </a:p>
          <a:p>
            <a:r>
              <a:rPr lang="en-US" dirty="0" smtClean="0"/>
              <a:t>December 2011, the biggest infusion of credit into the European banking system: €489 billion loans to 523 at 1% rate.</a:t>
            </a:r>
          </a:p>
          <a:p>
            <a:endParaRPr lang="it-IT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Outright Monetary Transactions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September 2012: additional financial support in the form of some yield-lowering bond </a:t>
            </a:r>
            <a:r>
              <a:rPr lang="en-US" dirty="0" smtClean="0"/>
              <a:t>purchases.</a:t>
            </a:r>
            <a:endParaRPr lang="it-IT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Fiscal compact</a:t>
            </a:r>
          </a:p>
        </p:txBody>
      </p:sp>
      <p:sp>
        <p:nvSpPr>
          <p:cNvPr id="4710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December 2011 all members of </a:t>
            </a:r>
            <a:r>
              <a:rPr lang="en-US" dirty="0" err="1" smtClean="0"/>
              <a:t>Eurozone</a:t>
            </a:r>
            <a:r>
              <a:rPr lang="en-US" dirty="0" smtClean="0"/>
              <a:t> plus six future members agreed on a reform of the SGP:</a:t>
            </a:r>
          </a:p>
          <a:p>
            <a:pPr lvl="1"/>
            <a:r>
              <a:rPr lang="en-US" dirty="0" smtClean="0"/>
              <a:t>strict caps on government spending and borrowing </a:t>
            </a:r>
          </a:p>
          <a:p>
            <a:pPr lvl="1"/>
            <a:r>
              <a:rPr lang="en-US" dirty="0" smtClean="0"/>
              <a:t>automatic penalties for those countries who violate the limits.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Eurobonds</a:t>
            </a:r>
          </a:p>
        </p:txBody>
      </p:sp>
      <p:sp>
        <p:nvSpPr>
          <p:cNvPr id="4813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November 2011: the European Commission suggested that </a:t>
            </a:r>
            <a:r>
              <a:rPr lang="en-US" sz="2800" dirty="0" err="1" smtClean="0"/>
              <a:t>eurobonds</a:t>
            </a:r>
            <a:r>
              <a:rPr lang="en-US" sz="2800" dirty="0" smtClean="0"/>
              <a:t> issued jointly by the 17 euro nations would be an effective way to tackle the financial crisis. </a:t>
            </a:r>
          </a:p>
          <a:p>
            <a:pPr lvl="1"/>
            <a:r>
              <a:rPr lang="en-US" sz="2400" dirty="0" smtClean="0"/>
              <a:t>matched </a:t>
            </a:r>
            <a:r>
              <a:rPr lang="en-US" sz="2400" dirty="0" smtClean="0"/>
              <a:t>by tight fiscal surveillance and economic policy coordination</a:t>
            </a:r>
            <a:endParaRPr lang="en-US" sz="2400" baseline="30000" dirty="0" smtClean="0"/>
          </a:p>
          <a:p>
            <a:r>
              <a:rPr lang="en-US" sz="2800" dirty="0" smtClean="0"/>
              <a:t>Germany remains skeptical </a:t>
            </a:r>
          </a:p>
          <a:p>
            <a:endParaRPr lang="it-IT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EMU </a:t>
            </a:r>
            <a:r>
              <a:rPr lang="en-US" dirty="0" smtClean="0"/>
              <a:t>design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Treaty (art.104): “member States shall avoid excessive governments deficits”</a:t>
            </a:r>
          </a:p>
          <a:p>
            <a:pPr lvl="1" eaLnBrk="1" hangingPunct="1"/>
            <a:r>
              <a:rPr lang="it-IT" sz="2400" dirty="0" smtClean="0"/>
              <a:t> </a:t>
            </a:r>
            <a:r>
              <a:rPr lang="it-IT" sz="2400" dirty="0" err="1" smtClean="0"/>
              <a:t>below</a:t>
            </a:r>
            <a:r>
              <a:rPr lang="it-IT" sz="2400" dirty="0" smtClean="0"/>
              <a:t> 3%</a:t>
            </a:r>
          </a:p>
          <a:p>
            <a:pPr lvl="1" eaLnBrk="1" hangingPunct="1"/>
            <a:r>
              <a:rPr lang="it-IT" sz="2400" dirty="0" smtClean="0"/>
              <a:t> and </a:t>
            </a:r>
            <a:r>
              <a:rPr lang="it-IT" sz="2400" dirty="0" err="1" smtClean="0"/>
              <a:t>debt</a:t>
            </a:r>
            <a:r>
              <a:rPr lang="it-IT" sz="2400" dirty="0" smtClean="0"/>
              <a:t> </a:t>
            </a:r>
            <a:r>
              <a:rPr lang="it-IT" sz="2400" dirty="0" err="1" smtClean="0"/>
              <a:t>below</a:t>
            </a:r>
            <a:r>
              <a:rPr lang="it-IT" sz="2400" dirty="0" smtClean="0"/>
              <a:t> 60% </a:t>
            </a:r>
            <a:r>
              <a:rPr lang="it-IT" sz="2400" dirty="0" err="1" smtClean="0"/>
              <a:t>of</a:t>
            </a:r>
            <a:r>
              <a:rPr lang="it-IT" sz="2400" dirty="0" smtClean="0"/>
              <a:t> GDP</a:t>
            </a:r>
          </a:p>
          <a:p>
            <a:pPr eaLnBrk="1" hangingPunct="1"/>
            <a:r>
              <a:rPr lang="en-US" sz="2800" dirty="0" smtClean="0"/>
              <a:t>In 1997 the excessive deficit procedure was complemented by the </a:t>
            </a:r>
            <a:r>
              <a:rPr lang="en-US" sz="2800" b="1" dirty="0" smtClean="0"/>
              <a:t>Stability and Growth Pact</a:t>
            </a:r>
            <a:endParaRPr lang="en-US" sz="2800" dirty="0" smtClean="0"/>
          </a:p>
          <a:p>
            <a:pPr eaLnBrk="1" hangingPunct="1"/>
            <a:r>
              <a:rPr lang="it-IT" sz="2800" dirty="0" err="1" smtClean="0"/>
              <a:t>Treaty</a:t>
            </a:r>
            <a:r>
              <a:rPr lang="it-IT" sz="2800" dirty="0" smtClean="0"/>
              <a:t> </a:t>
            </a:r>
            <a:r>
              <a:rPr lang="it-IT" sz="2800" dirty="0" smtClean="0"/>
              <a:t>(art. 125): </a:t>
            </a:r>
            <a:r>
              <a:rPr lang="en-US" sz="2800" dirty="0" smtClean="0"/>
              <a:t>members should not be liable for the commitments or debts of any </a:t>
            </a:r>
            <a:r>
              <a:rPr lang="en-US" sz="2800" dirty="0" smtClean="0"/>
              <a:t>other member</a:t>
            </a:r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Substantial requirement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States have to achieve a zero per cent deficit in the medium run, or even a budget surplus.</a:t>
            </a:r>
          </a:p>
          <a:p>
            <a:pPr eaLnBrk="1" hangingPunct="1"/>
            <a:r>
              <a:rPr lang="en-US" dirty="0" smtClean="0"/>
              <a:t>Countries have to design and undertake multi-annual plans, called </a:t>
            </a:r>
            <a:r>
              <a:rPr lang="en-US" b="1" dirty="0" smtClean="0"/>
              <a:t>stability </a:t>
            </a:r>
            <a:r>
              <a:rPr lang="en-US" b="1" dirty="0" err="1" smtClean="0"/>
              <a:t>programmes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err="1" smtClean="0"/>
              <a:t>Excessive</a:t>
            </a:r>
            <a:r>
              <a:rPr lang="it-IT" dirty="0" smtClean="0"/>
              <a:t> deficit: </a:t>
            </a:r>
            <a:r>
              <a:rPr lang="it-IT" dirty="0" err="1" smtClean="0"/>
              <a:t>Sanctions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First year: a non-interest-bearing </a:t>
            </a:r>
            <a:r>
              <a:rPr lang="en-US" sz="2800" dirty="0" smtClean="0"/>
              <a:t>deposit: 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a fixed </a:t>
            </a:r>
            <a:r>
              <a:rPr lang="en-US" sz="2400" dirty="0" smtClean="0"/>
              <a:t>component: </a:t>
            </a:r>
            <a:r>
              <a:rPr lang="en-US" sz="2400" dirty="0" smtClean="0"/>
              <a:t>0.2% of GDP </a:t>
            </a:r>
          </a:p>
          <a:p>
            <a:pPr lvl="1" eaLnBrk="1" hangingPunct="1"/>
            <a:r>
              <a:rPr lang="en-US" sz="2400" dirty="0" smtClean="0"/>
              <a:t>a variable component </a:t>
            </a:r>
            <a:r>
              <a:rPr lang="en-US" sz="2400" dirty="0" smtClean="0"/>
              <a:t>:one </a:t>
            </a:r>
            <a:r>
              <a:rPr lang="en-US" sz="2400" dirty="0" smtClean="0"/>
              <a:t>tenth of the difference between the deficit and the </a:t>
            </a:r>
            <a:r>
              <a:rPr lang="en-US" sz="2400" dirty="0" smtClean="0"/>
              <a:t>3% reference </a:t>
            </a:r>
            <a:r>
              <a:rPr lang="en-US" sz="2400" dirty="0" smtClean="0"/>
              <a:t>value. </a:t>
            </a:r>
          </a:p>
          <a:p>
            <a:pPr lvl="1" eaLnBrk="1" hangingPunct="1"/>
            <a:r>
              <a:rPr lang="en-US" sz="2400" dirty="0" smtClean="0"/>
              <a:t>A ceiling of a total of </a:t>
            </a:r>
            <a:r>
              <a:rPr lang="en-US" sz="2400" dirty="0" smtClean="0"/>
              <a:t>0.5% of </a:t>
            </a:r>
            <a:r>
              <a:rPr lang="en-US" sz="2400" dirty="0" smtClean="0"/>
              <a:t>GDP </a:t>
            </a:r>
            <a:r>
              <a:rPr lang="en-US" sz="2400" dirty="0" smtClean="0"/>
              <a:t>. </a:t>
            </a:r>
            <a:endParaRPr lang="en-US" sz="2400" dirty="0" smtClean="0"/>
          </a:p>
          <a:p>
            <a:pPr eaLnBrk="1" hangingPunct="1"/>
            <a:r>
              <a:rPr lang="en-US" sz="2800" dirty="0" smtClean="0"/>
              <a:t>In each subsequent year until the excessive deficit position persists, the variable component of the sanction will be applied.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3%?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1961-1990: the cyclical component of the budget activated during recessions by automatic stabilizers would have never trespassed the 3</a:t>
            </a:r>
            <a:r>
              <a:rPr lang="en-US" sz="2800" dirty="0" smtClean="0"/>
              <a:t>%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Only in cases of “large” recessions the resulting deficit would have been larger than 3%</a:t>
            </a:r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60%?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This is the level of public debt that can be sustained with a 3 per cent deficit when having a nominal growth of 5 per cent a year.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Asymmetry of </a:t>
            </a:r>
            <a:r>
              <a:rPr lang="it-IT" smtClean="0"/>
              <a:t>the SGP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The Pact does not restrain the pro-cyclical attitude of governments to increase expenditure or cut taxes</a:t>
            </a:r>
          </a:p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There is nothing in the SGP obliging countries to structurally reduce their budget balances during </a:t>
            </a:r>
            <a:r>
              <a:rPr lang="en-US" dirty="0" smtClean="0">
                <a:ea typeface="+mn-ea"/>
                <a:cs typeface="+mn-cs"/>
              </a:rPr>
              <a:t>expansions.</a:t>
            </a:r>
            <a:endParaRPr lang="it-IT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reform of the SGP</a:t>
            </a:r>
            <a:endParaRPr lang="it-IT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/>
              <a:t>The SGP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en-US" dirty="0" smtClean="0"/>
              <a:t>extremely rigid in recessionary phases: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automatic </a:t>
            </a:r>
            <a:r>
              <a:rPr lang="en-US" dirty="0" err="1" smtClean="0">
                <a:ea typeface="+mn-ea"/>
                <a:cs typeface="+mn-cs"/>
              </a:rPr>
              <a:t>stabilisers</a:t>
            </a:r>
            <a:r>
              <a:rPr lang="en-US" dirty="0" smtClean="0">
                <a:ea typeface="+mn-ea"/>
                <a:cs typeface="+mn-cs"/>
              </a:rPr>
              <a:t> deteriorate </a:t>
            </a:r>
            <a:r>
              <a:rPr lang="en-US" dirty="0" smtClean="0">
                <a:ea typeface="+mn-ea"/>
                <a:cs typeface="+mn-cs"/>
              </a:rPr>
              <a:t>the budget </a:t>
            </a:r>
            <a:endParaRPr lang="en-US" dirty="0" smtClean="0">
              <a:ea typeface="+mn-ea"/>
              <a:cs typeface="+mn-cs"/>
            </a:endParaRP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deficit hits </a:t>
            </a:r>
            <a:r>
              <a:rPr lang="en-US" dirty="0" smtClean="0">
                <a:ea typeface="+mn-ea"/>
                <a:cs typeface="+mn-cs"/>
              </a:rPr>
              <a:t>3% very </a:t>
            </a:r>
            <a:r>
              <a:rPr lang="en-US" dirty="0" smtClean="0">
                <a:ea typeface="+mn-ea"/>
                <a:cs typeface="+mn-cs"/>
              </a:rPr>
              <a:t>soon </a:t>
            </a:r>
            <a:endParaRPr lang="en-US" dirty="0" smtClean="0">
              <a:ea typeface="+mn-ea"/>
              <a:cs typeface="+mn-cs"/>
            </a:endParaRP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immediate </a:t>
            </a:r>
            <a:r>
              <a:rPr lang="en-US" dirty="0" smtClean="0">
                <a:ea typeface="+mn-ea"/>
                <a:cs typeface="+mn-cs"/>
              </a:rPr>
              <a:t>activation of the excessive deficit procedure</a:t>
            </a:r>
          </a:p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In order to avoid this, the country is forced to pro-cyclical policies</a:t>
            </a:r>
          </a:p>
          <a:p>
            <a:pPr eaLnBrk="1" hangingPunct="1">
              <a:defRPr/>
            </a:pPr>
            <a:endParaRPr lang="it-IT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855</Words>
  <Application>Microsoft Office PowerPoint</Application>
  <PresentationFormat>Presentazione su schermo (4:3)</PresentationFormat>
  <Paragraphs>111</Paragraphs>
  <Slides>29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1" baseType="lpstr">
      <vt:lpstr>Struttura predefinita</vt:lpstr>
      <vt:lpstr>Fotografia di Photo Editor </vt:lpstr>
      <vt:lpstr>Fiscal policy and sovereign debt crisis in the EU</vt:lpstr>
      <vt:lpstr>The free-rider problem</vt:lpstr>
      <vt:lpstr>EMU design</vt:lpstr>
      <vt:lpstr>Substantial requirement</vt:lpstr>
      <vt:lpstr>Excessive deficit: Sanctions</vt:lpstr>
      <vt:lpstr>Why 3%?</vt:lpstr>
      <vt:lpstr>Why 60%?</vt:lpstr>
      <vt:lpstr>Asymmetry of the SGP</vt:lpstr>
      <vt:lpstr>The reform of the SGP</vt:lpstr>
      <vt:lpstr>The 2005 reform</vt:lpstr>
      <vt:lpstr>Results</vt:lpstr>
      <vt:lpstr>The 2010 debt crisis</vt:lpstr>
      <vt:lpstr>Public debt in % of GDP 2010</vt:lpstr>
      <vt:lpstr>Causes</vt:lpstr>
      <vt:lpstr>Domestic credit boom</vt:lpstr>
      <vt:lpstr>Current account imbalances</vt:lpstr>
      <vt:lpstr>Asymmetric impact</vt:lpstr>
      <vt:lpstr>Sustainability and the Euro</vt:lpstr>
      <vt:lpstr>Public Deficits</vt:lpstr>
      <vt:lpstr>Ratings</vt:lpstr>
      <vt:lpstr>Multiple equilibria</vt:lpstr>
      <vt:lpstr>Spreads (Philip R. Lane, JEP, 2012)</vt:lpstr>
      <vt:lpstr>European Financial Stability Facility (EFSF)</vt:lpstr>
      <vt:lpstr>European Financial Stabilisation Mechanism</vt:lpstr>
      <vt:lpstr>The ECB intervention</vt:lpstr>
      <vt:lpstr>The ECB intervention</vt:lpstr>
      <vt:lpstr>Outright Monetary Transactions</vt:lpstr>
      <vt:lpstr>Fiscal compact</vt:lpstr>
      <vt:lpstr>Eurobonds</vt:lpstr>
    </vt:vector>
  </TitlesOfParts>
  <Company>Universita' L. Bocconi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policy in EMU</dc:title>
  <dc:creator>Universita' Luigi Bocconi</dc:creator>
  <cp:lastModifiedBy>Toshiba</cp:lastModifiedBy>
  <cp:revision>43</cp:revision>
  <dcterms:created xsi:type="dcterms:W3CDTF">2009-11-26T15:32:41Z</dcterms:created>
  <dcterms:modified xsi:type="dcterms:W3CDTF">2013-02-01T08:49:43Z</dcterms:modified>
</cp:coreProperties>
</file>